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Playfair Display" panose="00000500000000000000" pitchFamily="2" charset="0"/>
      <p:regular r:id="rId12"/>
      <p:bold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7" roundtripDataSignature="AMtx7mjkVErBgkzwdww23IfFAQNcXjOO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6EBC"/>
    <a:srgbClr val="362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>
        <p:scale>
          <a:sx n="50" d="100"/>
          <a:sy n="50" d="100"/>
        </p:scale>
        <p:origin x="970" y="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customschemas.google.com/relationships/presentationmetadata" Target="metadata"/><Relationship Id="rId2" Type="http://schemas.openxmlformats.org/officeDocument/2006/relationships/slide" Target="slides/slide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gif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" name="Google Shape;10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0" name="Google Shape;12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4" name="Google Shape;14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0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2" name="Google Shape;72;p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3" name="Google Shape;73;p2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1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8" name="Google Shape;78;p2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79" name="Google Shape;79;p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1" name="Google Shape;31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2" name="Google Shape;32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8" name="Google Shape;38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9" name="Google Shape;39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7" name="Google Shape;47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2" name="Google Shape;52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3" name="Google Shape;53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8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9" name="Google Shape;59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0" name="Google Shape;60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9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9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9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6" name="Google Shape;66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7" name="Google Shape;67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8AD8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 rot="-5400000">
            <a:off x="4000499" y="-4000501"/>
            <a:ext cx="10287002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85" name="Google Shape;85;p1"/>
          <p:cNvSpPr txBox="1"/>
          <p:nvPr/>
        </p:nvSpPr>
        <p:spPr>
          <a:xfrm>
            <a:off x="8805730" y="4972050"/>
            <a:ext cx="5384026" cy="14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67305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754298" y="483757"/>
            <a:ext cx="1870386" cy="1636090"/>
          </a:xfrm>
          <a:custGeom>
            <a:avLst/>
            <a:gdLst/>
            <a:ahLst/>
            <a:cxnLst/>
            <a:rect l="l" t="t" r="r" b="b"/>
            <a:pathLst>
              <a:path w="1870386" h="1636090" extrusionOk="0">
                <a:moveTo>
                  <a:pt x="0" y="0"/>
                </a:moveTo>
                <a:lnTo>
                  <a:pt x="1870386" y="0"/>
                </a:lnTo>
                <a:lnTo>
                  <a:pt x="1870386" y="1636090"/>
                </a:lnTo>
                <a:lnTo>
                  <a:pt x="0" y="16360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80000"/>
            </a:blip>
            <a:stretch>
              <a:fillRect l="-3381" r="-3380" b="-2126"/>
            </a:stretch>
          </a:blipFill>
          <a:ln>
            <a:noFill/>
          </a:ln>
        </p:spPr>
      </p:sp>
      <p:sp>
        <p:nvSpPr>
          <p:cNvPr id="87" name="Google Shape;87;p1"/>
          <p:cNvSpPr/>
          <p:nvPr/>
        </p:nvSpPr>
        <p:spPr>
          <a:xfrm>
            <a:off x="14189756" y="441745"/>
            <a:ext cx="4256942" cy="1720114"/>
          </a:xfrm>
          <a:custGeom>
            <a:avLst/>
            <a:gdLst/>
            <a:ahLst/>
            <a:cxnLst/>
            <a:rect l="l" t="t" r="r" b="b"/>
            <a:pathLst>
              <a:path w="4256942" h="1720114" extrusionOk="0">
                <a:moveTo>
                  <a:pt x="0" y="0"/>
                </a:moveTo>
                <a:lnTo>
                  <a:pt x="4256942" y="0"/>
                </a:lnTo>
                <a:lnTo>
                  <a:pt x="4256942" y="1720113"/>
                </a:lnTo>
                <a:lnTo>
                  <a:pt x="0" y="172011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t="-124432" b="-125756"/>
            </a:stretch>
          </a:blipFill>
          <a:ln>
            <a:noFill/>
          </a:ln>
        </p:spPr>
      </p:sp>
      <p:pic>
        <p:nvPicPr>
          <p:cNvPr id="88" name="Google Shape;88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 rot="-10798857">
            <a:off x="2913592" y="2777294"/>
            <a:ext cx="11569793" cy="647908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/>
          <p:nvPr/>
        </p:nvSpPr>
        <p:spPr>
          <a:xfrm>
            <a:off x="7101643" y="-446429"/>
            <a:ext cx="4084712" cy="4386202"/>
          </a:xfrm>
          <a:custGeom>
            <a:avLst/>
            <a:gdLst/>
            <a:ahLst/>
            <a:cxnLst/>
            <a:rect l="l" t="t" r="r" b="b"/>
            <a:pathLst>
              <a:path w="4084712" h="4386202" extrusionOk="0">
                <a:moveTo>
                  <a:pt x="0" y="0"/>
                </a:moveTo>
                <a:lnTo>
                  <a:pt x="4084712" y="0"/>
                </a:lnTo>
                <a:lnTo>
                  <a:pt x="4084712" y="4386202"/>
                </a:lnTo>
                <a:lnTo>
                  <a:pt x="0" y="43862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l="-3661" r="-3715"/>
            </a:stretch>
          </a:blipFill>
          <a:ln>
            <a:noFill/>
          </a:ln>
        </p:spPr>
      </p:sp>
      <p:sp>
        <p:nvSpPr>
          <p:cNvPr id="90" name="Google Shape;90;p1"/>
          <p:cNvSpPr txBox="1"/>
          <p:nvPr/>
        </p:nvSpPr>
        <p:spPr>
          <a:xfrm>
            <a:off x="3276449" y="3694677"/>
            <a:ext cx="11735100" cy="11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5" b="0" i="0" u="none" strike="noStrike" cap="none" dirty="0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HackOrbit</a:t>
            </a:r>
            <a:r>
              <a:rPr lang="en-US" dirty="0"/>
              <a:t>   </a:t>
            </a:r>
            <a:r>
              <a:rPr lang="en-US" sz="9605" b="0" i="0" u="none" strike="noStrike" cap="none" dirty="0">
                <a:solidFill>
                  <a:srgbClr val="009CFF"/>
                </a:solidFill>
                <a:latin typeface="Arial"/>
                <a:ea typeface="Arial"/>
                <a:cs typeface="Arial"/>
                <a:sym typeface="Arial"/>
              </a:rPr>
              <a:t>2025</a:t>
            </a:r>
            <a:endParaRPr dirty="0"/>
          </a:p>
        </p:txBody>
      </p:sp>
      <p:sp>
        <p:nvSpPr>
          <p:cNvPr id="91" name="Google Shape;91;p1"/>
          <p:cNvSpPr txBox="1"/>
          <p:nvPr/>
        </p:nvSpPr>
        <p:spPr>
          <a:xfrm>
            <a:off x="6356358" y="5332690"/>
            <a:ext cx="5575280" cy="1127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dirty="0">
                <a:solidFill>
                  <a:srgbClr val="D9D9D9"/>
                </a:solidFill>
              </a:rPr>
              <a:t>Coders Bay</a:t>
            </a:r>
            <a:endParaRPr sz="6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BD42A11-FF02-0FCA-3CA5-42E21585FDA7}"/>
              </a:ext>
            </a:extLst>
          </p:cNvPr>
          <p:cNvSpPr txBox="1"/>
          <p:nvPr/>
        </p:nvSpPr>
        <p:spPr>
          <a:xfrm>
            <a:off x="5580182" y="6402758"/>
            <a:ext cx="7127631" cy="2333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solidFill>
                  <a:schemeClr val="bg1"/>
                </a:solidFill>
              </a:rPr>
              <a:t>Presents</a:t>
            </a:r>
            <a:r>
              <a:rPr lang="en-US" sz="4800" dirty="0">
                <a:solidFill>
                  <a:schemeClr val="bg1"/>
                </a:solidFill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en-US" sz="5600" b="1" dirty="0">
                <a:solidFill>
                  <a:schemeClr val="bg1"/>
                </a:solidFill>
              </a:rPr>
              <a:t>MediConnect</a:t>
            </a:r>
            <a:endParaRPr lang="en-IN" sz="56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 rot="-5400000">
            <a:off x="3963169" y="-4037831"/>
            <a:ext cx="10361661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98" name="Google Shape;98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/>
        </p:nvSpPr>
        <p:spPr>
          <a:xfrm>
            <a:off x="2626090" y="241335"/>
            <a:ext cx="13368960" cy="2678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36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THEME &amp; PROBLEM STATEMENT</a:t>
            </a:r>
            <a:endParaRPr dirty="0"/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999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336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 txBox="1"/>
          <p:nvPr/>
        </p:nvSpPr>
        <p:spPr>
          <a:xfrm>
            <a:off x="5118826" y="1681606"/>
            <a:ext cx="8050345" cy="751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rgbClr val="D9D9D9"/>
                </a:solidFill>
                <a:latin typeface="Playfair Display"/>
                <a:sym typeface="Playfair Display"/>
              </a:rPr>
              <a:t>Healthcare Technology</a:t>
            </a:r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32C2E1-156F-92C5-5FA3-F98A2871A966}"/>
              </a:ext>
            </a:extLst>
          </p:cNvPr>
          <p:cNvSpPr txBox="1"/>
          <p:nvPr/>
        </p:nvSpPr>
        <p:spPr>
          <a:xfrm>
            <a:off x="1095817" y="3482400"/>
            <a:ext cx="8888841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D9D9D9"/>
                </a:solidFill>
                <a:latin typeface="Playfair Display"/>
                <a:sym typeface="Playfair Display"/>
              </a:rPr>
              <a:t>Problem Statement:  </a:t>
            </a:r>
            <a:r>
              <a:rPr lang="en-US" sz="4000" dirty="0">
                <a:solidFill>
                  <a:srgbClr val="D9D9D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Patients often struggle to find doctors, book appointments easily, and manage their healthcare information online. The lack of an integrated, user-friendly digital system leads to confusion, delays, and crowded clinics. There is also a need for accessible, trustworthy and reliable information in one place</a:t>
            </a:r>
            <a:r>
              <a:rPr lang="en-US" sz="4000" dirty="0">
                <a:solidFill>
                  <a:srgbClr val="D9D9D9"/>
                </a:solidFill>
                <a:latin typeface="+mn-lt"/>
              </a:rPr>
              <a:t>.</a:t>
            </a:r>
            <a:endParaRPr lang="en-IN" sz="3600" dirty="0">
              <a:solidFill>
                <a:srgbClr val="D9D9D9"/>
              </a:solidFill>
              <a:latin typeface="+mn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8BDBAD7-8AE5-CE31-4E7A-BA9DA7A71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94831" y="3236179"/>
            <a:ext cx="5900590" cy="6247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AAD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 rot="-5400000">
            <a:off x="4000501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07" name="Google Shape;10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261341" y="2409211"/>
            <a:ext cx="9765317" cy="5468578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4578607" y="158432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PROPOSED SOLUTION</a:t>
            </a:r>
            <a:endParaRPr dirty="0"/>
          </a:p>
        </p:txBody>
      </p:sp>
      <p:sp>
        <p:nvSpPr>
          <p:cNvPr id="109" name="Google Shape;109;p3"/>
          <p:cNvSpPr txBox="1"/>
          <p:nvPr/>
        </p:nvSpPr>
        <p:spPr>
          <a:xfrm>
            <a:off x="620343" y="1580065"/>
            <a:ext cx="17047312" cy="1298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We are solving the problem by providing an integrated online platform where:</a:t>
            </a:r>
            <a:r>
              <a:rPr lang="en-US" sz="380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sz="3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0B33D5-9003-FE89-8F6E-8E1ED0758BE3}"/>
              </a:ext>
            </a:extLst>
          </p:cNvPr>
          <p:cNvSpPr txBox="1"/>
          <p:nvPr/>
        </p:nvSpPr>
        <p:spPr>
          <a:xfrm>
            <a:off x="1657840" y="3072041"/>
            <a:ext cx="15604579" cy="4613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Clr>
                <a:schemeClr val="bg2">
                  <a:lumMod val="20000"/>
                  <a:lumOff val="8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Find doctors by specialization and </a:t>
            </a:r>
            <a:r>
              <a:rPr lang="en-US" sz="4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book appointment </a:t>
            </a: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easily.</a:t>
            </a:r>
          </a:p>
          <a:p>
            <a:pPr marL="571500" indent="-571500">
              <a:lnSpc>
                <a:spcPct val="150000"/>
              </a:lnSpc>
              <a:buClr>
                <a:schemeClr val="bg2">
                  <a:lumMod val="20000"/>
                  <a:lumOff val="8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Patients can log in to access a </a:t>
            </a:r>
            <a:r>
              <a:rPr lang="en-US" sz="4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personalized dashboard</a:t>
            </a: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571500" indent="-571500">
              <a:lnSpc>
                <a:spcPct val="150000"/>
              </a:lnSpc>
              <a:buClr>
                <a:schemeClr val="bg2">
                  <a:lumMod val="20000"/>
                  <a:lumOff val="8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Manage their own details and view past appointments.</a:t>
            </a:r>
          </a:p>
          <a:p>
            <a:pPr marL="571500" indent="-571500">
              <a:lnSpc>
                <a:spcPct val="150000"/>
              </a:lnSpc>
              <a:buClr>
                <a:schemeClr val="bg2">
                  <a:lumMod val="20000"/>
                  <a:lumOff val="8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Chat with an </a:t>
            </a:r>
            <a:r>
              <a:rPr lang="en-US" sz="4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AI-powered assistant </a:t>
            </a: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basic health questions.</a:t>
            </a:r>
          </a:p>
          <a:p>
            <a:pPr marL="571500" indent="-571500">
              <a:lnSpc>
                <a:spcPct val="150000"/>
              </a:lnSpc>
              <a:buClr>
                <a:schemeClr val="bg2">
                  <a:lumMod val="20000"/>
                  <a:lumOff val="80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sz="4000" b="1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built-in health calculators </a:t>
            </a:r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track personal health.</a:t>
            </a:r>
          </a:p>
        </p:txBody>
      </p:sp>
      <p:sp>
        <p:nvSpPr>
          <p:cNvPr id="3" name="Google Shape;109;p3">
            <a:extLst>
              <a:ext uri="{FF2B5EF4-FFF2-40B4-BE49-F238E27FC236}">
                <a16:creationId xmlns:a16="http://schemas.microsoft.com/office/drawing/2014/main" id="{7BFDC46B-39BF-C5D4-46BF-14C14FE961D3}"/>
              </a:ext>
            </a:extLst>
          </p:cNvPr>
          <p:cNvSpPr txBox="1"/>
          <p:nvPr/>
        </p:nvSpPr>
        <p:spPr>
          <a:xfrm>
            <a:off x="620343" y="8394660"/>
            <a:ext cx="17047312" cy="136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Clr>
                <a:srgbClr val="00B050"/>
              </a:buClr>
              <a:buSzPct val="200000"/>
              <a:buFont typeface="Wingdings" panose="05000000000000000000" pitchFamily="2" charset="2"/>
              <a:buChar char="ü"/>
            </a:pPr>
            <a:r>
              <a:rPr lang="en-US" sz="3800" b="1" dirty="0">
                <a:solidFill>
                  <a:srgbClr val="D9D9D9"/>
                </a:solidFill>
                <a:latin typeface="Playfair Display"/>
                <a:sym typeface="Playfair Display"/>
              </a:rPr>
              <a:t>Our solution makes booking, tracking, and managing healthcare simple, digital, and user-friendly</a:t>
            </a:r>
            <a:r>
              <a:rPr lang="en-US" sz="4000" b="1" dirty="0">
                <a:solidFill>
                  <a:srgbClr val="D9D9D9"/>
                </a:solidFill>
                <a:latin typeface="Playfair Display"/>
                <a:sym typeface="Playfair Display"/>
              </a:rPr>
              <a:t>.</a:t>
            </a:r>
            <a:endParaRPr lang="en-US" sz="4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"/>
          <p:cNvSpPr/>
          <p:nvPr/>
        </p:nvSpPr>
        <p:spPr>
          <a:xfrm rot="-5400000">
            <a:off x="3963723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7" name="Google Shape;117;p4"/>
          <p:cNvSpPr txBox="1"/>
          <p:nvPr/>
        </p:nvSpPr>
        <p:spPr>
          <a:xfrm>
            <a:off x="4810037" y="122552"/>
            <a:ext cx="9130784" cy="81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</a:t>
            </a:r>
            <a:endParaRPr sz="1100" dirty="0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9E20D84E-DCF0-DB7E-B963-A0DDD98123AC}"/>
              </a:ext>
            </a:extLst>
          </p:cNvPr>
          <p:cNvGrpSpPr/>
          <p:nvPr/>
        </p:nvGrpSpPr>
        <p:grpSpPr>
          <a:xfrm>
            <a:off x="1439244" y="1057634"/>
            <a:ext cx="15335955" cy="8195257"/>
            <a:chOff x="1176020" y="1563329"/>
            <a:chExt cx="15335955" cy="8195257"/>
          </a:xfrm>
        </p:grpSpPr>
        <p:pic>
          <p:nvPicPr>
            <p:cNvPr id="116" name="Google Shape;116;p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-10798857">
              <a:off x="4261341" y="2409211"/>
              <a:ext cx="9765317" cy="54685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D3EF507-467D-3582-3369-0913C119B00F}"/>
                </a:ext>
              </a:extLst>
            </p:cNvPr>
            <p:cNvSpPr/>
            <p:nvPr/>
          </p:nvSpPr>
          <p:spPr>
            <a:xfrm>
              <a:off x="6725265" y="1563329"/>
              <a:ext cx="4763729" cy="958468"/>
            </a:xfrm>
            <a:prstGeom prst="roundRect">
              <a:avLst>
                <a:gd name="adj" fmla="val 24361"/>
              </a:avLst>
            </a:prstGeom>
            <a:solidFill>
              <a:schemeClr val="bg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0F0C236-082C-3784-01CF-C6E24B19ACF6}"/>
                </a:ext>
              </a:extLst>
            </p:cNvPr>
            <p:cNvSpPr txBox="1"/>
            <p:nvPr/>
          </p:nvSpPr>
          <p:spPr>
            <a:xfrm>
              <a:off x="7293077" y="1662293"/>
              <a:ext cx="36281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b="1" dirty="0" err="1">
                  <a:solidFill>
                    <a:schemeClr val="bg1"/>
                  </a:solidFill>
                </a:rPr>
                <a:t>MediConnect</a:t>
              </a:r>
              <a:endParaRPr lang="en-IN" sz="36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FB2531BE-FCB6-DB73-A593-6080340D5247}"/>
                </a:ext>
              </a:extLst>
            </p:cNvPr>
            <p:cNvSpPr/>
            <p:nvPr/>
          </p:nvSpPr>
          <p:spPr>
            <a:xfrm>
              <a:off x="1182936" y="3323876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7E4D840E-9334-3B4B-2590-7D0A7EA1E13F}"/>
                </a:ext>
              </a:extLst>
            </p:cNvPr>
            <p:cNvSpPr/>
            <p:nvPr/>
          </p:nvSpPr>
          <p:spPr>
            <a:xfrm>
              <a:off x="5347823" y="3366055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8EC61EC7-9B92-1D9C-B2AB-CC4840F739F7}"/>
                </a:ext>
              </a:extLst>
            </p:cNvPr>
            <p:cNvSpPr/>
            <p:nvPr/>
          </p:nvSpPr>
          <p:spPr>
            <a:xfrm>
              <a:off x="9173122" y="3408234"/>
              <a:ext cx="3584234" cy="776176"/>
            </a:xfrm>
            <a:prstGeom prst="roundRect">
              <a:avLst>
                <a:gd name="adj" fmla="val 24361"/>
              </a:avLst>
            </a:prstGeom>
            <a:solidFill>
              <a:schemeClr val="bg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416228E0-7E3F-8FE4-9D9F-42EEFCC9C870}"/>
                </a:ext>
              </a:extLst>
            </p:cNvPr>
            <p:cNvSpPr/>
            <p:nvPr/>
          </p:nvSpPr>
          <p:spPr>
            <a:xfrm>
              <a:off x="13677597" y="3450413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6B7A90E-6A8F-365A-0358-43D331634995}"/>
                </a:ext>
              </a:extLst>
            </p:cNvPr>
            <p:cNvSpPr txBox="1"/>
            <p:nvPr/>
          </p:nvSpPr>
          <p:spPr>
            <a:xfrm>
              <a:off x="1519084" y="3408234"/>
              <a:ext cx="20687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</a:rPr>
                <a:t>Home</a:t>
              </a:r>
              <a:endParaRPr lang="en-IN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071571-8F15-4E0C-12EF-65D7FE1D91FF}"/>
                </a:ext>
              </a:extLst>
            </p:cNvPr>
            <p:cNvSpPr txBox="1"/>
            <p:nvPr/>
          </p:nvSpPr>
          <p:spPr>
            <a:xfrm>
              <a:off x="5468122" y="3463980"/>
              <a:ext cx="25142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</a:rPr>
                <a:t>Appointment</a:t>
              </a:r>
              <a:endParaRPr lang="en-IN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AF3E7B-E379-EC3D-5D1D-A3326B3A648C}"/>
                </a:ext>
              </a:extLst>
            </p:cNvPr>
            <p:cNvSpPr txBox="1"/>
            <p:nvPr/>
          </p:nvSpPr>
          <p:spPr>
            <a:xfrm>
              <a:off x="9235177" y="3522444"/>
              <a:ext cx="337200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</a:rPr>
                <a:t>Patient Dashboard</a:t>
              </a:r>
              <a:endParaRPr lang="en-IN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E9B8337-E9A0-9674-D702-2D3835AE9A31}"/>
                </a:ext>
              </a:extLst>
            </p:cNvPr>
            <p:cNvSpPr txBox="1"/>
            <p:nvPr/>
          </p:nvSpPr>
          <p:spPr>
            <a:xfrm>
              <a:off x="13677597" y="3576891"/>
              <a:ext cx="283437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bg1"/>
                  </a:solidFill>
                </a:rPr>
                <a:t>Health Tools</a:t>
              </a:r>
              <a:endParaRPr lang="en-IN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BC1D77B2-0FE8-CFB7-2CB6-5B856F0EFE48}"/>
                </a:ext>
              </a:extLst>
            </p:cNvPr>
            <p:cNvSpPr/>
            <p:nvPr/>
          </p:nvSpPr>
          <p:spPr>
            <a:xfrm>
              <a:off x="1176024" y="4567656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8" name="Rectangle: Rounded Corners 17">
              <a:extLst>
                <a:ext uri="{FF2B5EF4-FFF2-40B4-BE49-F238E27FC236}">
                  <a16:creationId xmlns:a16="http://schemas.microsoft.com/office/drawing/2014/main" id="{C8A7D7A5-3696-255C-F33E-9D5218837739}"/>
                </a:ext>
              </a:extLst>
            </p:cNvPr>
            <p:cNvSpPr/>
            <p:nvPr/>
          </p:nvSpPr>
          <p:spPr>
            <a:xfrm>
              <a:off x="1176023" y="5626862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670A59F0-6FF9-83A9-7A61-776412311B15}"/>
                </a:ext>
              </a:extLst>
            </p:cNvPr>
            <p:cNvSpPr/>
            <p:nvPr/>
          </p:nvSpPr>
          <p:spPr>
            <a:xfrm>
              <a:off x="1176022" y="6686068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E5A56771-5E93-2BA5-C128-A40B47415D93}"/>
                </a:ext>
              </a:extLst>
            </p:cNvPr>
            <p:cNvSpPr/>
            <p:nvPr/>
          </p:nvSpPr>
          <p:spPr>
            <a:xfrm>
              <a:off x="1176021" y="7745274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E9CCCB74-1464-68DD-934F-49DE78689089}"/>
                </a:ext>
              </a:extLst>
            </p:cNvPr>
            <p:cNvSpPr/>
            <p:nvPr/>
          </p:nvSpPr>
          <p:spPr>
            <a:xfrm>
              <a:off x="1176020" y="8804480"/>
              <a:ext cx="2754883" cy="95410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F985554-32E9-26C1-2372-769FD9BC586F}"/>
                </a:ext>
              </a:extLst>
            </p:cNvPr>
            <p:cNvSpPr txBox="1"/>
            <p:nvPr/>
          </p:nvSpPr>
          <p:spPr>
            <a:xfrm>
              <a:off x="1458156" y="5718114"/>
              <a:ext cx="2190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Login/Signup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137A085-D7D3-40EC-B2F4-AD6788646D1F}"/>
                </a:ext>
              </a:extLst>
            </p:cNvPr>
            <p:cNvSpPr txBox="1"/>
            <p:nvPr/>
          </p:nvSpPr>
          <p:spPr>
            <a:xfrm>
              <a:off x="1525994" y="6777320"/>
              <a:ext cx="20687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About Us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927089FE-F867-F124-C86C-2D84F24C1135}"/>
                </a:ext>
              </a:extLst>
            </p:cNvPr>
            <p:cNvSpPr txBox="1"/>
            <p:nvPr/>
          </p:nvSpPr>
          <p:spPr>
            <a:xfrm>
              <a:off x="1525994" y="7842659"/>
              <a:ext cx="20687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Features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C91190D-6C99-2021-12EF-2E565C9CF4FF}"/>
                </a:ext>
              </a:extLst>
            </p:cNvPr>
            <p:cNvSpPr txBox="1"/>
            <p:nvPr/>
          </p:nvSpPr>
          <p:spPr>
            <a:xfrm>
              <a:off x="1458156" y="4656585"/>
              <a:ext cx="206876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Get Started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276585-0CE8-42D5-0F40-951D8DCA7B71}"/>
                </a:ext>
              </a:extLst>
            </p:cNvPr>
            <p:cNvSpPr txBox="1"/>
            <p:nvPr/>
          </p:nvSpPr>
          <p:spPr>
            <a:xfrm>
              <a:off x="1284635" y="8772807"/>
              <a:ext cx="255148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Contact Us and FAQ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E278A0CF-1486-8F6C-30C9-282F72221AD9}"/>
                </a:ext>
              </a:extLst>
            </p:cNvPr>
            <p:cNvSpPr/>
            <p:nvPr/>
          </p:nvSpPr>
          <p:spPr>
            <a:xfrm>
              <a:off x="5347821" y="4530107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1BB008E-1838-EDFB-A476-34C781D4F010}"/>
                </a:ext>
              </a:extLst>
            </p:cNvPr>
            <p:cNvSpPr txBox="1"/>
            <p:nvPr/>
          </p:nvSpPr>
          <p:spPr>
            <a:xfrm>
              <a:off x="5347821" y="4620280"/>
              <a:ext cx="27548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List of Doctors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EFEA9CA2-A291-8CFE-8692-8D3765485C50}"/>
                </a:ext>
              </a:extLst>
            </p:cNvPr>
            <p:cNvSpPr/>
            <p:nvPr/>
          </p:nvSpPr>
          <p:spPr>
            <a:xfrm>
              <a:off x="5795189" y="6912452"/>
              <a:ext cx="2754883" cy="106488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3ACCE7F-C0ED-06CC-9F14-A6571562E25C}"/>
                </a:ext>
              </a:extLst>
            </p:cNvPr>
            <p:cNvSpPr txBox="1"/>
            <p:nvPr/>
          </p:nvSpPr>
          <p:spPr>
            <a:xfrm>
              <a:off x="5795189" y="6972823"/>
              <a:ext cx="275488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Appointment Form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6242F2D-1096-E097-A2E1-8BB60815E2D7}"/>
                </a:ext>
              </a:extLst>
            </p:cNvPr>
            <p:cNvSpPr txBox="1"/>
            <p:nvPr/>
          </p:nvSpPr>
          <p:spPr>
            <a:xfrm>
              <a:off x="6312310" y="5626862"/>
              <a:ext cx="25514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</a:rPr>
                <a:t>Specialization</a:t>
              </a:r>
            </a:p>
            <a:p>
              <a:pPr marL="285750" indent="-285750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</a:rPr>
                <a:t>Booking</a:t>
              </a:r>
              <a:endParaRPr lang="en-IN" sz="2400" dirty="0">
                <a:solidFill>
                  <a:schemeClr val="bg1"/>
                </a:solidFill>
              </a:endParaRP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2586D143-FFD8-3D5F-A594-44A29E30996C}"/>
                </a:ext>
              </a:extLst>
            </p:cNvPr>
            <p:cNvSpPr/>
            <p:nvPr/>
          </p:nvSpPr>
          <p:spPr>
            <a:xfrm>
              <a:off x="5556613" y="8573231"/>
              <a:ext cx="2754883" cy="106488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A676EC3-0DE2-ADE6-6B37-D2880890C514}"/>
                </a:ext>
              </a:extLst>
            </p:cNvPr>
            <p:cNvSpPr txBox="1"/>
            <p:nvPr/>
          </p:nvSpPr>
          <p:spPr>
            <a:xfrm>
              <a:off x="5556613" y="8633602"/>
              <a:ext cx="275488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Appointment Form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B1C82416-F0F3-8B3E-8770-DB5BAE861317}"/>
                </a:ext>
              </a:extLst>
            </p:cNvPr>
            <p:cNvSpPr/>
            <p:nvPr/>
          </p:nvSpPr>
          <p:spPr>
            <a:xfrm>
              <a:off x="9543738" y="7772474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360EEA1-0190-42C7-7F07-2D39EACAFD7E}"/>
                </a:ext>
              </a:extLst>
            </p:cNvPr>
            <p:cNvSpPr txBox="1"/>
            <p:nvPr/>
          </p:nvSpPr>
          <p:spPr>
            <a:xfrm>
              <a:off x="9543738" y="7862647"/>
              <a:ext cx="27548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Database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8E5BA84-599E-E3E8-F92F-D68B20FD3734}"/>
                </a:ext>
              </a:extLst>
            </p:cNvPr>
            <p:cNvSpPr/>
            <p:nvPr/>
          </p:nvSpPr>
          <p:spPr>
            <a:xfrm>
              <a:off x="9608252" y="4543075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CCF8E6F-BC48-E07F-5824-6455A1EE1209}"/>
                </a:ext>
              </a:extLst>
            </p:cNvPr>
            <p:cNvSpPr txBox="1"/>
            <p:nvPr/>
          </p:nvSpPr>
          <p:spPr>
            <a:xfrm>
              <a:off x="9608252" y="4633248"/>
              <a:ext cx="27548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Patient Details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8F5030E-34EF-FAB8-F908-6F3172246061}"/>
                </a:ext>
              </a:extLst>
            </p:cNvPr>
            <p:cNvSpPr txBox="1"/>
            <p:nvPr/>
          </p:nvSpPr>
          <p:spPr>
            <a:xfrm>
              <a:off x="10527587" y="5992246"/>
              <a:ext cx="255147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</a:rPr>
                <a:t>Previous Appointment</a:t>
              </a:r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CCE18828-A459-F87F-EB59-AB004C544565}"/>
                </a:ext>
              </a:extLst>
            </p:cNvPr>
            <p:cNvSpPr/>
            <p:nvPr/>
          </p:nvSpPr>
          <p:spPr>
            <a:xfrm>
              <a:off x="13677597" y="4564520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B3DA313-B154-6FC9-3A8A-10E2070EEFD1}"/>
                </a:ext>
              </a:extLst>
            </p:cNvPr>
            <p:cNvSpPr txBox="1"/>
            <p:nvPr/>
          </p:nvSpPr>
          <p:spPr>
            <a:xfrm>
              <a:off x="13677597" y="4654693"/>
              <a:ext cx="27548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BMI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2" name="Rectangle: Rounded Corners 41">
              <a:extLst>
                <a:ext uri="{FF2B5EF4-FFF2-40B4-BE49-F238E27FC236}">
                  <a16:creationId xmlns:a16="http://schemas.microsoft.com/office/drawing/2014/main" id="{C7F317CA-AC02-30E3-9BB6-926ABE8CB090}"/>
                </a:ext>
              </a:extLst>
            </p:cNvPr>
            <p:cNvSpPr/>
            <p:nvPr/>
          </p:nvSpPr>
          <p:spPr>
            <a:xfrm>
              <a:off x="13677597" y="5588454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0251DA6-1D8F-FA3F-97B7-981B80FEA51F}"/>
                </a:ext>
              </a:extLst>
            </p:cNvPr>
            <p:cNvSpPr txBox="1"/>
            <p:nvPr/>
          </p:nvSpPr>
          <p:spPr>
            <a:xfrm>
              <a:off x="13677597" y="5678627"/>
              <a:ext cx="27548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Water Intake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377962AC-2118-808F-3B1B-54017A68630A}"/>
                </a:ext>
              </a:extLst>
            </p:cNvPr>
            <p:cNvSpPr/>
            <p:nvPr/>
          </p:nvSpPr>
          <p:spPr>
            <a:xfrm>
              <a:off x="13677597" y="6612388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A8D32FC5-601B-9840-2978-9BD7DAA3974A}"/>
                </a:ext>
              </a:extLst>
            </p:cNvPr>
            <p:cNvSpPr txBox="1"/>
            <p:nvPr/>
          </p:nvSpPr>
          <p:spPr>
            <a:xfrm>
              <a:off x="13677597" y="6702561"/>
              <a:ext cx="27548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Calories Needs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6BA290C0-2FC9-B203-99B3-01FDE3465265}"/>
                </a:ext>
              </a:extLst>
            </p:cNvPr>
            <p:cNvSpPr/>
            <p:nvPr/>
          </p:nvSpPr>
          <p:spPr>
            <a:xfrm>
              <a:off x="13677597" y="7636322"/>
              <a:ext cx="2754883" cy="776176"/>
            </a:xfrm>
            <a:prstGeom prst="roundRect">
              <a:avLst>
                <a:gd name="adj" fmla="val 24361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E51A540-7B12-731A-4B5D-C6CBF465D37E}"/>
                </a:ext>
              </a:extLst>
            </p:cNvPr>
            <p:cNvSpPr txBox="1"/>
            <p:nvPr/>
          </p:nvSpPr>
          <p:spPr>
            <a:xfrm>
              <a:off x="13677597" y="7726495"/>
              <a:ext cx="275488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ysClr val="windowText" lastClr="000000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Heart Rate Zone</a:t>
              </a:r>
              <a:endParaRPr lang="en-IN" sz="2800" b="1" dirty="0">
                <a:solidFill>
                  <a:sysClr val="windowText" lastClr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D99E59C3-5794-1E7D-3DFF-28358F4FACEF}"/>
                </a:ext>
              </a:extLst>
            </p:cNvPr>
            <p:cNvCxnSpPr>
              <a:cxnSpLocks/>
              <a:stCxn id="3" idx="2"/>
            </p:cNvCxnSpPr>
            <p:nvPr/>
          </p:nvCxnSpPr>
          <p:spPr>
            <a:xfrm>
              <a:off x="9107130" y="2521797"/>
              <a:ext cx="0" cy="44254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2B75BCE4-B2B3-CFC3-79B2-9CBB33E0FB4E}"/>
                </a:ext>
              </a:extLst>
            </p:cNvPr>
            <p:cNvCxnSpPr>
              <a:cxnSpLocks/>
            </p:cNvCxnSpPr>
            <p:nvPr/>
          </p:nvCxnSpPr>
          <p:spPr>
            <a:xfrm>
              <a:off x="2504769" y="5267327"/>
              <a:ext cx="0" cy="359535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BEA0C6E-CEC2-E5F6-BDD9-F2227ECA3503}"/>
                </a:ext>
              </a:extLst>
            </p:cNvPr>
            <p:cNvCxnSpPr>
              <a:cxnSpLocks/>
            </p:cNvCxnSpPr>
            <p:nvPr/>
          </p:nvCxnSpPr>
          <p:spPr>
            <a:xfrm>
              <a:off x="2504769" y="6403038"/>
              <a:ext cx="0" cy="359535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A75462E-9EE1-C91A-E0F7-BD6F38A027EC}"/>
                </a:ext>
              </a:extLst>
            </p:cNvPr>
            <p:cNvCxnSpPr>
              <a:cxnSpLocks/>
            </p:cNvCxnSpPr>
            <p:nvPr/>
          </p:nvCxnSpPr>
          <p:spPr>
            <a:xfrm>
              <a:off x="2504769" y="7388564"/>
              <a:ext cx="0" cy="359535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3FE2FF5-882D-24FE-3F44-9F94B00E1838}"/>
                </a:ext>
              </a:extLst>
            </p:cNvPr>
            <p:cNvCxnSpPr>
              <a:cxnSpLocks/>
            </p:cNvCxnSpPr>
            <p:nvPr/>
          </p:nvCxnSpPr>
          <p:spPr>
            <a:xfrm>
              <a:off x="2504769" y="8521450"/>
              <a:ext cx="0" cy="359535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ADE19BF-D5AF-DDFC-5A2C-A8AB57F31F1B}"/>
                </a:ext>
              </a:extLst>
            </p:cNvPr>
            <p:cNvCxnSpPr>
              <a:cxnSpLocks/>
              <a:stCxn id="5" idx="2"/>
              <a:endCxn id="13" idx="0"/>
            </p:cNvCxnSpPr>
            <p:nvPr/>
          </p:nvCxnSpPr>
          <p:spPr>
            <a:xfrm flipH="1">
              <a:off x="2553466" y="4100052"/>
              <a:ext cx="6912" cy="46760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7AF04EF-A26A-74B2-484A-B65AA692755F}"/>
                </a:ext>
              </a:extLst>
            </p:cNvPr>
            <p:cNvCxnSpPr>
              <a:cxnSpLocks/>
            </p:cNvCxnSpPr>
            <p:nvPr/>
          </p:nvCxnSpPr>
          <p:spPr>
            <a:xfrm>
              <a:off x="2553466" y="2964341"/>
              <a:ext cx="0" cy="359535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F833EA8-F135-F252-10A5-BDE197C16289}"/>
                </a:ext>
              </a:extLst>
            </p:cNvPr>
            <p:cNvCxnSpPr>
              <a:cxnSpLocks/>
              <a:endCxn id="6" idx="0"/>
            </p:cNvCxnSpPr>
            <p:nvPr/>
          </p:nvCxnSpPr>
          <p:spPr>
            <a:xfrm>
              <a:off x="6725265" y="2964341"/>
              <a:ext cx="0" cy="40171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EB25E97-18F2-74CD-21E6-8766D9B04F91}"/>
                </a:ext>
              </a:extLst>
            </p:cNvPr>
            <p:cNvCxnSpPr/>
            <p:nvPr/>
          </p:nvCxnSpPr>
          <p:spPr>
            <a:xfrm>
              <a:off x="2553466" y="2964341"/>
              <a:ext cx="12475140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D30269D5-4181-B7DD-8395-CC0876B65CEA}"/>
                </a:ext>
              </a:extLst>
            </p:cNvPr>
            <p:cNvCxnSpPr>
              <a:cxnSpLocks/>
            </p:cNvCxnSpPr>
            <p:nvPr/>
          </p:nvCxnSpPr>
          <p:spPr>
            <a:xfrm>
              <a:off x="10933471" y="2965690"/>
              <a:ext cx="0" cy="44254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F683EA55-9A61-CEE3-09C4-E69E6892618C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>
              <a:off x="15028606" y="2964341"/>
              <a:ext cx="26433" cy="486072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D5179E21-A1D6-2DE4-AD3E-CA84290EAD7F}"/>
                </a:ext>
              </a:extLst>
            </p:cNvPr>
            <p:cNvCxnSpPr>
              <a:cxnSpLocks/>
              <a:endCxn id="40" idx="0"/>
            </p:cNvCxnSpPr>
            <p:nvPr/>
          </p:nvCxnSpPr>
          <p:spPr>
            <a:xfrm>
              <a:off x="15041822" y="4202581"/>
              <a:ext cx="13217" cy="36193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D7A18E25-1266-4191-4995-F776FD59C358}"/>
                </a:ext>
              </a:extLst>
            </p:cNvPr>
            <p:cNvCxnSpPr>
              <a:cxnSpLocks/>
            </p:cNvCxnSpPr>
            <p:nvPr/>
          </p:nvCxnSpPr>
          <p:spPr>
            <a:xfrm>
              <a:off x="15055038" y="5264923"/>
              <a:ext cx="13217" cy="36193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D6B570E-E477-AA59-66B9-7BA947D54003}"/>
                </a:ext>
              </a:extLst>
            </p:cNvPr>
            <p:cNvCxnSpPr>
              <a:cxnSpLocks/>
            </p:cNvCxnSpPr>
            <p:nvPr/>
          </p:nvCxnSpPr>
          <p:spPr>
            <a:xfrm>
              <a:off x="15068254" y="6327265"/>
              <a:ext cx="13217" cy="36193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B4BC91C1-360D-8328-F75A-7F084DFDBF24}"/>
                </a:ext>
              </a:extLst>
            </p:cNvPr>
            <p:cNvCxnSpPr>
              <a:cxnSpLocks/>
            </p:cNvCxnSpPr>
            <p:nvPr/>
          </p:nvCxnSpPr>
          <p:spPr>
            <a:xfrm>
              <a:off x="15081470" y="7389607"/>
              <a:ext cx="13217" cy="36193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6FB1F27-4D44-26F2-6E0B-D646BBC39149}"/>
                </a:ext>
              </a:extLst>
            </p:cNvPr>
            <p:cNvCxnSpPr>
              <a:cxnSpLocks/>
            </p:cNvCxnSpPr>
            <p:nvPr/>
          </p:nvCxnSpPr>
          <p:spPr>
            <a:xfrm>
              <a:off x="6722805" y="4142231"/>
              <a:ext cx="0" cy="442544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01A52F6E-5E14-BF61-19E3-5160A2AE956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56613" y="5306283"/>
              <a:ext cx="17203" cy="2155961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6FACD13-EAD9-A230-E5C4-AF517C4C9115}"/>
                </a:ext>
              </a:extLst>
            </p:cNvPr>
            <p:cNvCxnSpPr>
              <a:cxnSpLocks/>
            </p:cNvCxnSpPr>
            <p:nvPr/>
          </p:nvCxnSpPr>
          <p:spPr>
            <a:xfrm>
              <a:off x="4735156" y="7275005"/>
              <a:ext cx="0" cy="183066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F33CF780-C8DD-990D-3D22-D81AD548521F}"/>
                </a:ext>
              </a:extLst>
            </p:cNvPr>
            <p:cNvCxnSpPr>
              <a:cxnSpLocks/>
            </p:cNvCxnSpPr>
            <p:nvPr/>
          </p:nvCxnSpPr>
          <p:spPr>
            <a:xfrm>
              <a:off x="9913378" y="5272965"/>
              <a:ext cx="15670" cy="2499509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26D29AB0-CFD3-79A5-C0BA-AC95BC2E13E4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>
              <a:off x="5556613" y="7444895"/>
              <a:ext cx="238576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EEFAA54-7933-C8D1-E53F-D8E5F88AA78B}"/>
                </a:ext>
              </a:extLst>
            </p:cNvPr>
            <p:cNvCxnSpPr>
              <a:cxnSpLocks/>
              <a:endCxn id="33" idx="1"/>
            </p:cNvCxnSpPr>
            <p:nvPr/>
          </p:nvCxnSpPr>
          <p:spPr>
            <a:xfrm>
              <a:off x="4735156" y="9110656"/>
              <a:ext cx="821457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81B674E-65A3-E714-17FA-2BB75A870704}"/>
                </a:ext>
              </a:extLst>
            </p:cNvPr>
            <p:cNvCxnSpPr>
              <a:cxnSpLocks/>
            </p:cNvCxnSpPr>
            <p:nvPr/>
          </p:nvCxnSpPr>
          <p:spPr>
            <a:xfrm>
              <a:off x="5565214" y="5891417"/>
              <a:ext cx="629109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0A6DDDB-C5A2-645A-9D72-ADEB233AB6A3}"/>
                </a:ext>
              </a:extLst>
            </p:cNvPr>
            <p:cNvSpPr/>
            <p:nvPr/>
          </p:nvSpPr>
          <p:spPr>
            <a:xfrm>
              <a:off x="4325269" y="6508234"/>
              <a:ext cx="846815" cy="7740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93" name="Isosceles Triangle 92">
              <a:extLst>
                <a:ext uri="{FF2B5EF4-FFF2-40B4-BE49-F238E27FC236}">
                  <a16:creationId xmlns:a16="http://schemas.microsoft.com/office/drawing/2014/main" id="{F21B62DC-75B4-17FB-8B46-17E7F5B91480}"/>
                </a:ext>
              </a:extLst>
            </p:cNvPr>
            <p:cNvSpPr/>
            <p:nvPr/>
          </p:nvSpPr>
          <p:spPr>
            <a:xfrm rot="5400000">
              <a:off x="4565633" y="6657225"/>
              <a:ext cx="528317" cy="491005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E01E0DD-8311-CCC9-BDA6-16CE8D42D876}"/>
                </a:ext>
              </a:extLst>
            </p:cNvPr>
            <p:cNvCxnSpPr>
              <a:cxnSpLocks/>
            </p:cNvCxnSpPr>
            <p:nvPr/>
          </p:nvCxnSpPr>
          <p:spPr>
            <a:xfrm>
              <a:off x="9913378" y="6201847"/>
              <a:ext cx="48423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92B5CD64-E05D-F13F-4B18-A76EBB193BA3}"/>
              </a:ext>
            </a:extLst>
          </p:cNvPr>
          <p:cNvSpPr/>
          <p:nvPr/>
        </p:nvSpPr>
        <p:spPr>
          <a:xfrm>
            <a:off x="3372241" y="9448099"/>
            <a:ext cx="12534305" cy="52321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16BAF12-FAC4-4307-C40C-DEF2C5D7FF12}"/>
              </a:ext>
            </a:extLst>
          </p:cNvPr>
          <p:cNvSpPr txBox="1"/>
          <p:nvPr/>
        </p:nvSpPr>
        <p:spPr>
          <a:xfrm>
            <a:off x="3909160" y="9478875"/>
            <a:ext cx="121516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AI chatbot as a small floating icon for instant health Q&amp;A without disrupting user flow.</a:t>
            </a:r>
            <a:endParaRPr lang="en-IN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"/>
          <p:cNvSpPr/>
          <p:nvPr/>
        </p:nvSpPr>
        <p:spPr>
          <a:xfrm rot="-5400000">
            <a:off x="4000502" y="-4000501"/>
            <a:ext cx="10287000" cy="1828800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24" name="Google Shape;124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5"/>
          <p:cNvSpPr txBox="1"/>
          <p:nvPr/>
        </p:nvSpPr>
        <p:spPr>
          <a:xfrm>
            <a:off x="4578608" y="460459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FLOWCHART / DIAGRAM</a:t>
            </a:r>
            <a:endParaRPr dirty="0"/>
          </a:p>
        </p:txBody>
      </p:sp>
      <p:sp>
        <p:nvSpPr>
          <p:cNvPr id="126" name="Google Shape;126;p5"/>
          <p:cNvSpPr txBox="1"/>
          <p:nvPr/>
        </p:nvSpPr>
        <p:spPr>
          <a:xfrm>
            <a:off x="1245472" y="3879343"/>
            <a:ext cx="17395952" cy="6363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Guides users through a </a:t>
            </a:r>
            <a:r>
              <a:rPr lang="en-US" sz="2800" b="1" dirty="0">
                <a:solidFill>
                  <a:schemeClr val="bg1"/>
                </a:solidFill>
              </a:rPr>
              <a:t>simple, intuitive journey</a:t>
            </a:r>
            <a:r>
              <a:rPr lang="en-US" sz="2800" dirty="0">
                <a:solidFill>
                  <a:schemeClr val="bg1"/>
                </a:solidFill>
              </a:rPr>
              <a:t> from entry to personalized care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Starts at the </a:t>
            </a:r>
            <a:r>
              <a:rPr lang="en-US" sz="2800" b="1" dirty="0">
                <a:solidFill>
                  <a:schemeClr val="bg1"/>
                </a:solidFill>
              </a:rPr>
              <a:t>Home Page</a:t>
            </a:r>
            <a:r>
              <a:rPr lang="en-US" sz="2800" dirty="0">
                <a:solidFill>
                  <a:schemeClr val="bg1"/>
                </a:solidFill>
              </a:rPr>
              <a:t>, where users understand services and explore features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Secure </a:t>
            </a:r>
            <a:r>
              <a:rPr lang="en-US" sz="2800" b="1" dirty="0">
                <a:solidFill>
                  <a:schemeClr val="bg1"/>
                </a:solidFill>
              </a:rPr>
              <a:t>Login/Sign Up</a:t>
            </a:r>
            <a:r>
              <a:rPr lang="en-US" sz="2800" dirty="0">
                <a:solidFill>
                  <a:schemeClr val="bg1"/>
                </a:solidFill>
              </a:rPr>
              <a:t> provides access to a personalized </a:t>
            </a:r>
            <a:r>
              <a:rPr lang="en-US" sz="2800" b="1" dirty="0">
                <a:solidFill>
                  <a:schemeClr val="bg1"/>
                </a:solidFill>
              </a:rPr>
              <a:t>Dashboard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Patients can easily </a:t>
            </a:r>
            <a:r>
              <a:rPr lang="en-US" sz="2800" b="1" dirty="0">
                <a:solidFill>
                  <a:schemeClr val="bg1"/>
                </a:solidFill>
              </a:rPr>
              <a:t>find doctors</a:t>
            </a:r>
            <a:r>
              <a:rPr lang="en-US" sz="2800" dirty="0">
                <a:solidFill>
                  <a:schemeClr val="bg1"/>
                </a:solidFill>
              </a:rPr>
              <a:t> and </a:t>
            </a:r>
            <a:r>
              <a:rPr lang="en-US" sz="2800" b="1" dirty="0">
                <a:solidFill>
                  <a:schemeClr val="bg1"/>
                </a:solidFill>
              </a:rPr>
              <a:t>book appointments</a:t>
            </a:r>
            <a:r>
              <a:rPr lang="en-US" sz="2800" dirty="0">
                <a:solidFill>
                  <a:schemeClr val="bg1"/>
                </a:solidFill>
              </a:rPr>
              <a:t> using specialization filters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Users can </a:t>
            </a:r>
            <a:r>
              <a:rPr lang="en-US" sz="2800" b="1" dirty="0">
                <a:solidFill>
                  <a:schemeClr val="bg1"/>
                </a:solidFill>
              </a:rPr>
              <a:t>track their health</a:t>
            </a:r>
            <a:r>
              <a:rPr lang="en-US" sz="2800" dirty="0">
                <a:solidFill>
                  <a:schemeClr val="bg1"/>
                </a:solidFill>
              </a:rPr>
              <a:t> through built-in calculators (BMI, calories, etc.)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</a:rPr>
              <a:t>All appointment details</a:t>
            </a:r>
            <a:r>
              <a:rPr lang="en-US" sz="2800" dirty="0">
                <a:solidFill>
                  <a:schemeClr val="bg1"/>
                </a:solidFill>
              </a:rPr>
              <a:t> are securely stored in a </a:t>
            </a:r>
            <a:r>
              <a:rPr lang="en-US" sz="2800" b="1" dirty="0">
                <a:solidFill>
                  <a:schemeClr val="bg1"/>
                </a:solidFill>
              </a:rPr>
              <a:t>database</a:t>
            </a:r>
            <a:r>
              <a:rPr lang="en-US" sz="2800" dirty="0">
                <a:solidFill>
                  <a:schemeClr val="bg1"/>
                </a:solidFill>
              </a:rPr>
              <a:t> for reliable access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A floating </a:t>
            </a:r>
            <a:r>
              <a:rPr lang="en-US" sz="2800" b="1" dirty="0">
                <a:solidFill>
                  <a:schemeClr val="bg1"/>
                </a:solidFill>
              </a:rPr>
              <a:t>Chatbot</a:t>
            </a:r>
            <a:r>
              <a:rPr lang="en-US" sz="2800" dirty="0">
                <a:solidFill>
                  <a:schemeClr val="bg1"/>
                </a:solidFill>
              </a:rPr>
              <a:t> is always available for </a:t>
            </a:r>
            <a:r>
              <a:rPr lang="en-US" sz="2800" b="1" dirty="0">
                <a:solidFill>
                  <a:schemeClr val="bg1"/>
                </a:solidFill>
              </a:rPr>
              <a:t>instant health-related support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The entire flow is designed for a </a:t>
            </a:r>
            <a:r>
              <a:rPr lang="en-US" sz="2800" b="1" dirty="0">
                <a:solidFill>
                  <a:schemeClr val="bg1"/>
                </a:solidFill>
              </a:rPr>
              <a:t>seamless, organized, and user-friendly experience</a:t>
            </a:r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Makes basic healthcare </a:t>
            </a:r>
            <a:r>
              <a:rPr lang="en-US" sz="2800" b="1" dirty="0">
                <a:solidFill>
                  <a:schemeClr val="bg1"/>
                </a:solidFill>
              </a:rPr>
              <a:t>more accessible</a:t>
            </a:r>
            <a:r>
              <a:rPr lang="en-US" sz="2800" dirty="0">
                <a:solidFill>
                  <a:schemeClr val="bg1"/>
                </a:solidFill>
              </a:rPr>
              <a:t>, especially for remote or first-time users</a:t>
            </a:r>
          </a:p>
          <a:p>
            <a:pPr lvl="0">
              <a:lnSpc>
                <a:spcPct val="111018"/>
              </a:lnSpc>
            </a:pPr>
            <a:endParaRPr sz="32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DBB683-9EC8-CBB0-D84B-31F9729FEEED}"/>
              </a:ext>
            </a:extLst>
          </p:cNvPr>
          <p:cNvSpPr txBox="1"/>
          <p:nvPr/>
        </p:nvSpPr>
        <p:spPr>
          <a:xfrm>
            <a:off x="1025013" y="2188065"/>
            <a:ext cx="16237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The flowchart  demonstrated our app’s user journey and design approach, showing how each part works together to deliver a simple, effective healthcare experience.</a:t>
            </a:r>
            <a:endParaRPr lang="en-IN" sz="3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/>
          <p:nvPr/>
        </p:nvSpPr>
        <p:spPr>
          <a:xfrm rot="-5400000">
            <a:off x="4000501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33" name="Google Shape;133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5171026" y="3105004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 txBox="1"/>
          <p:nvPr/>
        </p:nvSpPr>
        <p:spPr>
          <a:xfrm>
            <a:off x="4578607" y="372739"/>
            <a:ext cx="91307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 AND NOVELTY </a:t>
            </a:r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C85F36-C27E-D420-7087-5387A5D721B1}"/>
              </a:ext>
            </a:extLst>
          </p:cNvPr>
          <p:cNvSpPr/>
          <p:nvPr/>
        </p:nvSpPr>
        <p:spPr>
          <a:xfrm>
            <a:off x="2015616" y="1898172"/>
            <a:ext cx="6975987" cy="769865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5D623B-6C73-0263-5422-DF229B3940E0}"/>
              </a:ext>
            </a:extLst>
          </p:cNvPr>
          <p:cNvSpPr/>
          <p:nvPr/>
        </p:nvSpPr>
        <p:spPr>
          <a:xfrm>
            <a:off x="2015614" y="1917290"/>
            <a:ext cx="6975987" cy="118639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DA16D5-2211-E6F6-52EC-19C9067922FE}"/>
              </a:ext>
            </a:extLst>
          </p:cNvPr>
          <p:cNvSpPr/>
          <p:nvPr/>
        </p:nvSpPr>
        <p:spPr>
          <a:xfrm>
            <a:off x="9296395" y="1898172"/>
            <a:ext cx="6975987" cy="7698658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6168EF-E797-AB9A-15FD-35B72496164C}"/>
              </a:ext>
            </a:extLst>
          </p:cNvPr>
          <p:cNvSpPr/>
          <p:nvPr/>
        </p:nvSpPr>
        <p:spPr>
          <a:xfrm>
            <a:off x="9296396" y="1912920"/>
            <a:ext cx="6975987" cy="118639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B248B1-E280-EFB7-BF88-58B6D8356524}"/>
              </a:ext>
            </a:extLst>
          </p:cNvPr>
          <p:cNvSpPr txBox="1"/>
          <p:nvPr/>
        </p:nvSpPr>
        <p:spPr>
          <a:xfrm>
            <a:off x="2775155" y="2138516"/>
            <a:ext cx="545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Features</a:t>
            </a:r>
            <a:endParaRPr lang="en-IN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A747DA-7DA4-0CE2-90F7-0543E431506C}"/>
              </a:ext>
            </a:extLst>
          </p:cNvPr>
          <p:cNvSpPr txBox="1"/>
          <p:nvPr/>
        </p:nvSpPr>
        <p:spPr>
          <a:xfrm>
            <a:off x="10055936" y="2138516"/>
            <a:ext cx="5456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Novelty</a:t>
            </a:r>
            <a:endParaRPr lang="en-IN" sz="36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9207E0-096C-5EF7-5510-808FEF142298}"/>
              </a:ext>
            </a:extLst>
          </p:cNvPr>
          <p:cNvSpPr txBox="1"/>
          <p:nvPr/>
        </p:nvSpPr>
        <p:spPr>
          <a:xfrm>
            <a:off x="2128691" y="3422519"/>
            <a:ext cx="6862909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Specialization-based Doctor Directory with booking form. 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Patient Dashboard with personal info and appointment history.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AI chatbot for instant health support.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Health Calculators for BMI, calories, water intake, and heart rate.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Home page with About us, doctors and our team.</a:t>
            </a: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FAQ and contact us sections for guidance and help.</a:t>
            </a:r>
            <a:endParaRPr lang="en-IN" sz="24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C9DB1C-6E00-8460-AC93-5D793E432AD0}"/>
              </a:ext>
            </a:extLst>
          </p:cNvPr>
          <p:cNvSpPr txBox="1"/>
          <p:nvPr/>
        </p:nvSpPr>
        <p:spPr>
          <a:xfrm>
            <a:off x="9409473" y="3418149"/>
            <a:ext cx="6862909" cy="39018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Unified platform blending booking, health tools, and personal tracking.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Specialization-focused doctor search for faster access.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Built-in AI chatbot and calculators to support self-care.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bg1"/>
                </a:solidFill>
              </a:rPr>
              <a:t>Clean, beginner-friendly layout for all users.</a:t>
            </a:r>
            <a:endParaRPr lang="en-IN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2;p6">
            <a:extLst>
              <a:ext uri="{FF2B5EF4-FFF2-40B4-BE49-F238E27FC236}">
                <a16:creationId xmlns:a16="http://schemas.microsoft.com/office/drawing/2014/main" id="{C00F8C39-8D89-C892-0649-7A3C0731C381}"/>
              </a:ext>
            </a:extLst>
          </p:cNvPr>
          <p:cNvSpPr/>
          <p:nvPr/>
        </p:nvSpPr>
        <p:spPr>
          <a:xfrm rot="-5400000">
            <a:off x="4000501" y="-4000500"/>
            <a:ext cx="10287000" cy="18288000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 dirty="0"/>
          </a:p>
        </p:txBody>
      </p:sp>
      <p:pic>
        <p:nvPicPr>
          <p:cNvPr id="140" name="Google Shape;140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950326" y="3096007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 txBox="1"/>
          <p:nvPr/>
        </p:nvSpPr>
        <p:spPr>
          <a:xfrm>
            <a:off x="3114908" y="354745"/>
            <a:ext cx="12058184" cy="8057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DRAWBACK AND SHOWSTOPPERS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78021-7C4E-5DAD-24AC-59E27C1AAE7A}"/>
              </a:ext>
            </a:extLst>
          </p:cNvPr>
          <p:cNvSpPr txBox="1"/>
          <p:nvPr/>
        </p:nvSpPr>
        <p:spPr>
          <a:xfrm>
            <a:off x="678426" y="2359742"/>
            <a:ext cx="1715237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bg1"/>
                </a:solidFill>
              </a:rPr>
              <a:t>Drawbacks:</a:t>
            </a:r>
            <a:r>
              <a:rPr lang="en-US" sz="3200" i="1" dirty="0">
                <a:solidFill>
                  <a:schemeClr val="bg1"/>
                </a:solidFill>
              </a:rPr>
              <a:t> </a:t>
            </a:r>
          </a:p>
          <a:p>
            <a:endParaRPr lang="en-US" sz="3200" i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</a:rPr>
              <a:t>No real-time doctor availability sync in this MVP.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</a:rPr>
              <a:t>NO integrated payment gateway or video consultation yet.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</a:rPr>
              <a:t>Health calculators are basic and don’t store user history.</a:t>
            </a: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CE8D591-5D31-3D82-1DF3-47D2EF0D6E5E}"/>
              </a:ext>
            </a:extLst>
          </p:cNvPr>
          <p:cNvSpPr txBox="1"/>
          <p:nvPr/>
        </p:nvSpPr>
        <p:spPr>
          <a:xfrm>
            <a:off x="678426" y="5809463"/>
            <a:ext cx="17152374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 dirty="0">
                <a:solidFill>
                  <a:schemeClr val="bg1"/>
                </a:solidFill>
              </a:rPr>
              <a:t>Showstoppers: </a:t>
            </a:r>
          </a:p>
          <a:p>
            <a:endParaRPr lang="en-US" sz="3200" i="1" dirty="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</a:rPr>
              <a:t>Requires stable internet access to function as an online platform.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</a:rPr>
              <a:t>Not a replacement for professional medical diagnosis or emergency services.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sz="2800" dirty="0">
                <a:solidFill>
                  <a:schemeClr val="bg1"/>
                </a:solidFill>
              </a:rPr>
              <a:t>Needs robust privacy and security measures to handle patient data safely before deployment.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/>
          <p:nvPr/>
        </p:nvSpPr>
        <p:spPr>
          <a:xfrm rot="-5400000">
            <a:off x="4000501" y="-4000501"/>
            <a:ext cx="10287000" cy="18288001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48" name="Google Shape;148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756" y="2189386"/>
            <a:ext cx="7945947" cy="444973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8"/>
          <p:cNvSpPr txBox="1"/>
          <p:nvPr/>
        </p:nvSpPr>
        <p:spPr>
          <a:xfrm>
            <a:off x="4578608" y="1019191"/>
            <a:ext cx="9130784" cy="958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0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62" dirty="0">
                <a:solidFill>
                  <a:srgbClr val="FFFFFF"/>
                </a:solidFill>
              </a:rPr>
              <a:t>Coders Bay</a:t>
            </a:r>
            <a:endParaRPr dirty="0"/>
          </a:p>
        </p:txBody>
      </p:sp>
      <p:sp>
        <p:nvSpPr>
          <p:cNvPr id="150" name="Google Shape;150;p8"/>
          <p:cNvSpPr txBox="1"/>
          <p:nvPr/>
        </p:nvSpPr>
        <p:spPr>
          <a:xfrm>
            <a:off x="1239441" y="3341403"/>
            <a:ext cx="7185149" cy="360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Pragya Manna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layfair Display"/>
              </a:rPr>
              <a:t>Contact No</a:t>
            </a:r>
            <a:r>
              <a:rPr lang="en-US" sz="4220" b="1" dirty="0">
                <a:solidFill>
                  <a:srgbClr val="D9D9D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layfair Display"/>
              </a:rPr>
              <a:t> : 7558634775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layfair Display"/>
              </a:rPr>
              <a:t>E-mail : mannapragya2008@gmail.com</a:t>
            </a: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dirty="0"/>
          </a:p>
        </p:txBody>
      </p:sp>
      <p:sp>
        <p:nvSpPr>
          <p:cNvPr id="2" name="Google Shape;150;p8">
            <a:extLst>
              <a:ext uri="{FF2B5EF4-FFF2-40B4-BE49-F238E27FC236}">
                <a16:creationId xmlns:a16="http://schemas.microsoft.com/office/drawing/2014/main" id="{E9826D86-3596-DFEF-7556-6B968A158838}"/>
              </a:ext>
            </a:extLst>
          </p:cNvPr>
          <p:cNvSpPr txBox="1"/>
          <p:nvPr/>
        </p:nvSpPr>
        <p:spPr>
          <a:xfrm>
            <a:off x="10217954" y="3341403"/>
            <a:ext cx="6982875" cy="360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Kasturi Bangar</a:t>
            </a:r>
          </a:p>
          <a:p>
            <a:pPr marL="0" marR="0" lvl="0" indent="0" algn="ctr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220" b="1" dirty="0">
              <a:solidFill>
                <a:srgbClr val="D9D9D9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layfair Display"/>
              </a:rPr>
              <a:t>Contact No</a:t>
            </a:r>
            <a:r>
              <a:rPr lang="en-US" sz="4220" b="1" dirty="0">
                <a:solidFill>
                  <a:srgbClr val="D9D9D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layfair Display"/>
              </a:rPr>
              <a:t> </a:t>
            </a:r>
            <a:r>
              <a:rPr lang="en-US" sz="4220" b="1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</a:t>
            </a:r>
            <a:r>
              <a:rPr lang="en-US" sz="4220" b="1" dirty="0">
                <a:solidFill>
                  <a:srgbClr val="D9D9D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layfair Display"/>
              </a:rPr>
              <a:t>9321555618</a:t>
            </a:r>
          </a:p>
          <a:p>
            <a:pPr marL="0" marR="0" lvl="0" indent="0" rtl="0">
              <a:lnSpc>
                <a:spcPct val="111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20" b="1" i="0" u="none" strike="noStrike" cap="none" dirty="0">
                <a:solidFill>
                  <a:srgbClr val="D9D9D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layfair Display"/>
              </a:rPr>
              <a:t>E-mail : kasturibangar2008@gmail.com</a:t>
            </a:r>
            <a:r>
              <a:rPr lang="en-US" sz="4220" b="1" i="0" u="none" strike="noStrike" cap="none" dirty="0">
                <a:solidFill>
                  <a:srgbClr val="D9D9D9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/>
          <p:nvPr/>
        </p:nvSpPr>
        <p:spPr>
          <a:xfrm rot="-5400000">
            <a:off x="4000500" y="-4000500"/>
            <a:ext cx="10287000" cy="18287999"/>
          </a:xfrm>
          <a:custGeom>
            <a:avLst/>
            <a:gdLst/>
            <a:ahLst/>
            <a:cxnLst/>
            <a:rect l="l" t="t" r="r" b="b"/>
            <a:pathLst>
              <a:path w="15357113" h="19657105" extrusionOk="0">
                <a:moveTo>
                  <a:pt x="0" y="0"/>
                </a:moveTo>
                <a:lnTo>
                  <a:pt x="15357113" y="0"/>
                </a:lnTo>
                <a:lnTo>
                  <a:pt x="15357113" y="19657104"/>
                </a:lnTo>
                <a:lnTo>
                  <a:pt x="0" y="196571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pic>
        <p:nvPicPr>
          <p:cNvPr id="157" name="Google Shape;157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10798857">
            <a:off x="4832696" y="2189493"/>
            <a:ext cx="8590832" cy="481086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9"/>
          <p:cNvSpPr txBox="1"/>
          <p:nvPr/>
        </p:nvSpPr>
        <p:spPr>
          <a:xfrm>
            <a:off x="3242138" y="1434389"/>
            <a:ext cx="11803723" cy="2812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14" b="1" i="0" u="none" strike="noStrike" cap="none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548</Words>
  <Application>Microsoft Office PowerPoint</Application>
  <PresentationFormat>Custom</PresentationFormat>
  <Paragraphs>89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Playfair Display</vt:lpstr>
      <vt:lpstr>Wingdings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PRAGYA MANNA</cp:lastModifiedBy>
  <cp:revision>8</cp:revision>
  <dcterms:created xsi:type="dcterms:W3CDTF">2006-08-16T00:00:00Z</dcterms:created>
  <dcterms:modified xsi:type="dcterms:W3CDTF">2025-07-04T18:24:57Z</dcterms:modified>
</cp:coreProperties>
</file>